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4" r:id="rId5"/>
    <p:sldId id="265" r:id="rId6"/>
    <p:sldId id="266" r:id="rId7"/>
    <p:sldId id="269" r:id="rId8"/>
    <p:sldId id="258" r:id="rId9"/>
    <p:sldId id="259" r:id="rId10"/>
    <p:sldId id="260" r:id="rId11"/>
    <p:sldId id="261" r:id="rId12"/>
    <p:sldId id="262" r:id="rId13"/>
    <p:sldId id="271" r:id="rId14"/>
    <p:sldId id="272" r:id="rId15"/>
    <p:sldId id="273" r:id="rId16"/>
    <p:sldId id="27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D8018-B4E9-94BE-C439-5BE63DD8A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8B78C6-CF44-4AAB-2DA2-FD0D98BAA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CC626A-0177-6B91-857C-413D686B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C3B1-C19B-4092-8D27-8398BB62F52D}" type="datetimeFigureOut">
              <a:rPr lang="pt-BR" smtClean="0"/>
              <a:t>08/07/2022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E641AE-B9FA-E2E2-9432-495FE3F1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6A1273-D997-03DB-4E67-FC621045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2C42-01E6-47AA-82A4-C970402C1C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81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BC91D-AC43-00C3-0FC0-15C14095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4217AE-A802-C619-577E-5F766A01D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F49B9E-D290-9A27-2714-D136DD8B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C3B1-C19B-4092-8D27-8398BB62F52D}" type="datetimeFigureOut">
              <a:rPr lang="pt-BR" smtClean="0"/>
              <a:t>08/07/2022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C255D6-AD38-AA39-A9B3-90EA3B7E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FCBEC1-8E3C-61CA-7999-A16BC030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2C42-01E6-47AA-82A4-C970402C1C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09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DD290-0150-CDF6-980B-0FEB3034F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8EF9FC-DFD4-C570-247D-AAA642284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5FE3AF-676E-C048-F0FA-D3FD52249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C3B1-C19B-4092-8D27-8398BB62F52D}" type="datetimeFigureOut">
              <a:rPr lang="pt-BR" smtClean="0"/>
              <a:t>08/07/2022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086D60-2929-FD8A-10A1-2512CE1A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840A14-5049-CCC6-9E7A-B7392005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2C42-01E6-47AA-82A4-C970402C1C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04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4E6F3-A858-77C0-760B-F014C4B2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EBE4F-3C6B-03FE-2C1F-B6605E34D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60A3E6-5943-F5BB-164D-1A5F5799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C3B1-C19B-4092-8D27-8398BB62F52D}" type="datetimeFigureOut">
              <a:rPr lang="pt-BR" smtClean="0"/>
              <a:t>08/07/2022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3B9E37-42E3-4362-9DB3-F6E9AEE4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739664-3443-CFCC-2725-BDBAAA10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2C42-01E6-47AA-82A4-C970402C1C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30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AEB4C-A4B6-D9DE-E879-8DACC1BC6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588678-5670-EDAC-F77B-F84FD2E68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F2A4D0-7B90-CE87-5380-114AED40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C3B1-C19B-4092-8D27-8398BB62F52D}" type="datetimeFigureOut">
              <a:rPr lang="pt-BR" smtClean="0"/>
              <a:t>08/07/2022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ED7B7E-07CB-5F33-E4E6-50847530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738052-CDD4-C956-10C1-EE94BF6C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2C42-01E6-47AA-82A4-C970402C1C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6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4BF3C-8BBB-C694-8566-C76D3C58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172A35-A4B0-6C39-29A5-33E67C1C8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96661B-69F9-FEA2-B2D4-0B08FF391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526E75-873A-7551-C729-4C8394B7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C3B1-C19B-4092-8D27-8398BB62F52D}" type="datetimeFigureOut">
              <a:rPr lang="pt-BR" smtClean="0"/>
              <a:t>08/07/2022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07A131-1254-4308-ED7C-562C7CD6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8206AF-4B0F-FD44-7686-B90C8E13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2C42-01E6-47AA-82A4-C970402C1C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54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25C46-9385-8E1B-0D72-19FEB43A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03A73E-FB5B-5BE6-1C4B-D31B68642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41017B-5BC0-9429-B1B8-B55B55B98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494A5B3-6119-7FF0-8614-B7AF45D8D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3E033B-64E4-36F0-C833-DDFDCD0F2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B802B6-F8CE-D853-778F-7550557A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C3B1-C19B-4092-8D27-8398BB62F52D}" type="datetimeFigureOut">
              <a:rPr lang="pt-BR" smtClean="0"/>
              <a:t>08/07/2022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2C139BA-6281-AB17-B0ED-2CFD9EA8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A662126-5E7A-0A8C-7C1F-927F6AEC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2C42-01E6-47AA-82A4-C970402C1C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60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0489-06EF-90D8-0FFC-F6225831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B95036-CAF5-EE28-8363-4D1A7EE2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C3B1-C19B-4092-8D27-8398BB62F52D}" type="datetimeFigureOut">
              <a:rPr lang="pt-BR" smtClean="0"/>
              <a:t>08/07/2022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F25F0C2-B545-6752-41F4-9F8B64CE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6736FB-A4DC-701B-EB6C-C7069F23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2C42-01E6-47AA-82A4-C970402C1C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77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D4E94C1-69F2-161C-4C6D-F354386B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C3B1-C19B-4092-8D27-8398BB62F52D}" type="datetimeFigureOut">
              <a:rPr lang="pt-BR" smtClean="0"/>
              <a:t>08/07/2022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070ADA-116C-3129-B066-47FFFF3B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A1BF60-DB0D-0480-B5B3-A44F2600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2C42-01E6-47AA-82A4-C970402C1C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7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1F5E9-34F3-5A15-DA0C-190B06AC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182AD2-8336-FEBF-ADBB-F22504F98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F64BEE-CF2B-39E5-ED5E-01D127F7C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A60473-2812-C3AC-8BDF-AB441647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C3B1-C19B-4092-8D27-8398BB62F52D}" type="datetimeFigureOut">
              <a:rPr lang="pt-BR" smtClean="0"/>
              <a:t>08/07/2022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07DDB0-02A8-F941-36B8-B9E8EC49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B32DB8-789E-21B0-ECD7-A4512AFF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2C42-01E6-47AA-82A4-C970402C1C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25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21674-17B8-9D30-8EA1-29C825FC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4A92774-1E2F-20B7-3782-A590EEFDF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6D3A30-D4F0-18D1-68E8-730EA308D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E959B7-4245-A6D5-6EFD-57C89AA1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C3B1-C19B-4092-8D27-8398BB62F52D}" type="datetimeFigureOut">
              <a:rPr lang="pt-BR" smtClean="0"/>
              <a:t>08/07/2022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9D0BED-360E-BB2C-5433-DC1F5DBC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FC54BC-9101-A7EA-8C14-C0C64EEE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2C42-01E6-47AA-82A4-C970402C1C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E48578D-14E7-1B6B-2BCB-AEBFA1D0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B07B81-5F4B-8B65-0D14-5AE15166D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C77EEA-AAF2-9413-FABC-753B08D00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9C3B1-C19B-4092-8D27-8398BB62F52D}" type="datetimeFigureOut">
              <a:rPr lang="pt-BR" smtClean="0"/>
              <a:t>08/07/2022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6BCAD5-52EF-E8BC-A16D-AD6C35A49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030CDC-C605-CA5F-80AA-3978A6A79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C2C42-01E6-47AA-82A4-C970402C1C6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3" name="hc4x_lineH_0">
            <a:extLst>
              <a:ext uri="{FF2B5EF4-FFF2-40B4-BE49-F238E27FC236}">
                <a16:creationId xmlns:a16="http://schemas.microsoft.com/office/drawing/2014/main" id="{349A5DBC-FD98-C2C9-AA11-EB570898DB94}"/>
              </a:ext>
            </a:extLst>
          </p:cNvPr>
          <p:cNvCxnSpPr/>
          <p:nvPr userDrawn="1"/>
        </p:nvCxnSpPr>
        <p:spPr>
          <a:xfrm>
            <a:off x="0" y="1714500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hc4x_lineV_0">
            <a:extLst>
              <a:ext uri="{FF2B5EF4-FFF2-40B4-BE49-F238E27FC236}">
                <a16:creationId xmlns:a16="http://schemas.microsoft.com/office/drawing/2014/main" id="{8ED6653B-DB83-C2DC-8796-F5568349610B}"/>
              </a:ext>
            </a:extLst>
          </p:cNvPr>
          <p:cNvCxnSpPr/>
          <p:nvPr userDrawn="1"/>
        </p:nvCxnSpPr>
        <p:spPr>
          <a:xfrm>
            <a:off x="304800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hc4x_lineH_1">
            <a:extLst>
              <a:ext uri="{FF2B5EF4-FFF2-40B4-BE49-F238E27FC236}">
                <a16:creationId xmlns:a16="http://schemas.microsoft.com/office/drawing/2014/main" id="{45011611-8AD2-90B5-4A4B-B30BC813A2A4}"/>
              </a:ext>
            </a:extLst>
          </p:cNvPr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hc4x_lineV_1">
            <a:extLst>
              <a:ext uri="{FF2B5EF4-FFF2-40B4-BE49-F238E27FC236}">
                <a16:creationId xmlns:a16="http://schemas.microsoft.com/office/drawing/2014/main" id="{1517892F-FEE4-7D3B-B32A-EDCBA64CE8C6}"/>
              </a:ext>
            </a:extLst>
          </p:cNvPr>
          <p:cNvCxnSpPr/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c4x_lineH_2">
            <a:extLst>
              <a:ext uri="{FF2B5EF4-FFF2-40B4-BE49-F238E27FC236}">
                <a16:creationId xmlns:a16="http://schemas.microsoft.com/office/drawing/2014/main" id="{A0B954DE-3D21-B9CD-8E51-6C8D43BAAC84}"/>
              </a:ext>
            </a:extLst>
          </p:cNvPr>
          <p:cNvCxnSpPr/>
          <p:nvPr userDrawn="1"/>
        </p:nvCxnSpPr>
        <p:spPr>
          <a:xfrm>
            <a:off x="0" y="5143500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hc4x_lineV_2">
            <a:extLst>
              <a:ext uri="{FF2B5EF4-FFF2-40B4-BE49-F238E27FC236}">
                <a16:creationId xmlns:a16="http://schemas.microsoft.com/office/drawing/2014/main" id="{2C14924E-34CB-20D6-61FE-5883C312D5D1}"/>
              </a:ext>
            </a:extLst>
          </p:cNvPr>
          <p:cNvCxnSpPr/>
          <p:nvPr userDrawn="1"/>
        </p:nvCxnSpPr>
        <p:spPr>
          <a:xfrm>
            <a:off x="914400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5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>
            <a:extLst>
              <a:ext uri="{FF2B5EF4-FFF2-40B4-BE49-F238E27FC236}">
                <a16:creationId xmlns:a16="http://schemas.microsoft.com/office/drawing/2014/main" id="{9E135F63-9E1A-BA75-CF8A-205C7164F8FC}"/>
              </a:ext>
            </a:extLst>
          </p:cNvPr>
          <p:cNvSpPr/>
          <p:nvPr/>
        </p:nvSpPr>
        <p:spPr>
          <a:xfrm>
            <a:off x="6194376" y="1855469"/>
            <a:ext cx="5919246" cy="3021331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4400" dirty="0">
              <a:latin typeface="+mj-lt"/>
            </a:endParaRPr>
          </a:p>
        </p:txBody>
      </p:sp>
      <p:pic>
        <p:nvPicPr>
          <p:cNvPr id="14" name="object 9">
            <a:extLst>
              <a:ext uri="{FF2B5EF4-FFF2-40B4-BE49-F238E27FC236}">
                <a16:creationId xmlns:a16="http://schemas.microsoft.com/office/drawing/2014/main" id="{12F8E42C-D33E-660F-D34B-59F80D70FA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412" y="1564074"/>
            <a:ext cx="3672434" cy="3652359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C3065069-556F-B45F-3D26-270E0AAC2606}"/>
              </a:ext>
            </a:extLst>
          </p:cNvPr>
          <p:cNvSpPr txBox="1"/>
          <p:nvPr/>
        </p:nvSpPr>
        <p:spPr>
          <a:xfrm>
            <a:off x="6593305" y="2683689"/>
            <a:ext cx="73404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dirty="0">
                <a:solidFill>
                  <a:srgbClr val="11164A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um</a:t>
            </a:r>
            <a:r>
              <a:rPr sz="2800" dirty="0">
                <a:solidFill>
                  <a:srgbClr val="11164A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lang="pt-BR" sz="2800" dirty="0">
                <a:solidFill>
                  <a:srgbClr val="11164A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mundo</a:t>
            </a:r>
            <a:r>
              <a:rPr sz="2800" dirty="0">
                <a:solidFill>
                  <a:srgbClr val="11164A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lang="pt-BR" sz="2800" dirty="0">
                <a:solidFill>
                  <a:srgbClr val="11164A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possível</a:t>
            </a:r>
            <a:endParaRPr sz="2800" dirty="0">
              <a:solidFill>
                <a:srgbClr val="11164A"/>
              </a:solidFill>
              <a:latin typeface="Verdana" panose="020B0604030504040204" pitchFamily="34" charset="0"/>
              <a:ea typeface="Verdana" panose="020B0604030504040204" pitchFamily="34" charset="0"/>
              <a:cs typeface="Microsoft Sans Serif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A1457EA-EF22-A134-C491-13D6817B0140}"/>
              </a:ext>
            </a:extLst>
          </p:cNvPr>
          <p:cNvSpPr txBox="1"/>
          <p:nvPr/>
        </p:nvSpPr>
        <p:spPr>
          <a:xfrm>
            <a:off x="6593305" y="1755865"/>
            <a:ext cx="4467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587D9F"/>
                </a:solidFill>
                <a:latin typeface="Amasis MT Pro Black" panose="020B0604020202020204" pitchFamily="18" charset="0"/>
              </a:rPr>
              <a:t>HyperCube4X</a:t>
            </a: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EE0B5254-6679-CF3F-9885-A31532223E84}"/>
              </a:ext>
            </a:extLst>
          </p:cNvPr>
          <p:cNvSpPr txBox="1"/>
          <p:nvPr/>
        </p:nvSpPr>
        <p:spPr>
          <a:xfrm>
            <a:off x="6339527" y="4039455"/>
            <a:ext cx="6684172" cy="83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801370">
              <a:lnSpc>
                <a:spcPct val="114599"/>
              </a:lnSpc>
            </a:pPr>
            <a:r>
              <a:rPr lang="pt-BR" sz="2400" dirty="0">
                <a:latin typeface="+mj-lt"/>
                <a:cs typeface="Trebuchet MS"/>
              </a:rPr>
              <a:t>Plataforma de realidade virtual para Web 3.0 e o Metaverso</a:t>
            </a:r>
            <a:endParaRPr sz="2400" dirty="0">
              <a:latin typeface="+mj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474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FD6F04B-7DCB-6833-646A-873A3BD4CCF5}"/>
              </a:ext>
            </a:extLst>
          </p:cNvPr>
          <p:cNvSpPr/>
          <p:nvPr/>
        </p:nvSpPr>
        <p:spPr>
          <a:xfrm>
            <a:off x="919608" y="623739"/>
            <a:ext cx="10010663" cy="5610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Mulher de roupa preta&#10;&#10;Descrição gerada automaticamente com confiança média">
            <a:extLst>
              <a:ext uri="{FF2B5EF4-FFF2-40B4-BE49-F238E27FC236}">
                <a16:creationId xmlns:a16="http://schemas.microsoft.com/office/drawing/2014/main" id="{A548E13D-2B01-6816-2523-371CC6FC2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24802"/>
          <a:stretch/>
        </p:blipFill>
        <p:spPr>
          <a:xfrm>
            <a:off x="9075742" y="42532"/>
            <a:ext cx="3075912" cy="548094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08AF509-7912-AD87-C98C-B41E8476DF9B}"/>
              </a:ext>
            </a:extLst>
          </p:cNvPr>
          <p:cNvSpPr txBox="1"/>
          <p:nvPr/>
        </p:nvSpPr>
        <p:spPr>
          <a:xfrm>
            <a:off x="3198520" y="1857274"/>
            <a:ext cx="576284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Os avatares deixam a sua apresentação mais empática;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Eles podem ser usados em slides que possuem apenas texto, para dar uma sensação de alívio para a audiência;</a:t>
            </a: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60A023C7-5651-A4A2-CECA-D6101EFCF56D}"/>
              </a:ext>
            </a:extLst>
          </p:cNvPr>
          <p:cNvSpPr txBox="1">
            <a:spLocks/>
          </p:cNvSpPr>
          <p:nvPr/>
        </p:nvSpPr>
        <p:spPr>
          <a:xfrm>
            <a:off x="919608" y="634258"/>
            <a:ext cx="2589136" cy="796372"/>
          </a:xfrm>
          <a:prstGeom prst="rect">
            <a:avLst/>
          </a:prstGeom>
          <a:noFill/>
        </p:spPr>
        <p:txBody>
          <a:bodyPr vert="horz" wrap="square" lIns="0" tIns="118110" rIns="180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pt-BR" b="1" dirty="0">
                <a:solidFill>
                  <a:srgbClr val="FFFF00"/>
                </a:solidFill>
                <a:latin typeface="+mn-lt"/>
              </a:rPr>
              <a:t>Avatares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AC7D973-9016-67BF-2991-9E07ADD2ED50}"/>
              </a:ext>
            </a:extLst>
          </p:cNvPr>
          <p:cNvGrpSpPr/>
          <p:nvPr/>
        </p:nvGrpSpPr>
        <p:grpSpPr>
          <a:xfrm>
            <a:off x="8735231" y="2025400"/>
            <a:ext cx="1066800" cy="719506"/>
            <a:chOff x="4894594" y="1986830"/>
            <a:chExt cx="1066800" cy="71950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367AA8F-7B64-8FB0-63FD-EF7F972C5393}"/>
                </a:ext>
              </a:extLst>
            </p:cNvPr>
            <p:cNvSpPr/>
            <p:nvPr/>
          </p:nvSpPr>
          <p:spPr>
            <a:xfrm>
              <a:off x="4894594" y="1986830"/>
              <a:ext cx="1066800" cy="699765"/>
            </a:xfrm>
            <a:prstGeom prst="rect">
              <a:avLst/>
            </a:prstGeom>
            <a:gradFill flip="none" rotWithShape="1">
              <a:gsLst>
                <a:gs pos="2000">
                  <a:srgbClr val="00B0F0">
                    <a:tint val="66000"/>
                    <a:satMod val="160000"/>
                    <a:alpha val="91000"/>
                  </a:srgbClr>
                </a:gs>
                <a:gs pos="46000">
                  <a:srgbClr val="00B0F0">
                    <a:tint val="44500"/>
                    <a:satMod val="160000"/>
                    <a:alpha val="27000"/>
                  </a:srgbClr>
                </a:gs>
                <a:gs pos="62000">
                  <a:srgbClr val="00B0F0">
                    <a:tint val="23500"/>
                    <a:satMod val="160000"/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 descr="Ícone&#10;&#10;Descrição gerada automaticamente">
              <a:extLst>
                <a:ext uri="{FF2B5EF4-FFF2-40B4-BE49-F238E27FC236}">
                  <a16:creationId xmlns:a16="http://schemas.microsoft.com/office/drawing/2014/main" id="{549C8C74-4992-BB51-CAE9-BEFFC28FF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140" y="2006571"/>
              <a:ext cx="699765" cy="699765"/>
            </a:xfrm>
            <a:prstGeom prst="rect">
              <a:avLst/>
            </a:prstGeom>
          </p:spPr>
        </p:pic>
      </p:grpSp>
      <p:sp>
        <p:nvSpPr>
          <p:cNvPr id="11" name="object 8">
            <a:extLst>
              <a:ext uri="{FF2B5EF4-FFF2-40B4-BE49-F238E27FC236}">
                <a16:creationId xmlns:a16="http://schemas.microsoft.com/office/drawing/2014/main" id="{1A59CACA-303A-7529-85C0-E50120A85B4C}"/>
              </a:ext>
            </a:extLst>
          </p:cNvPr>
          <p:cNvSpPr txBox="1">
            <a:spLocks/>
          </p:cNvSpPr>
          <p:nvPr/>
        </p:nvSpPr>
        <p:spPr>
          <a:xfrm>
            <a:off x="3508743" y="5437890"/>
            <a:ext cx="7421527" cy="796372"/>
          </a:xfrm>
          <a:prstGeom prst="rect">
            <a:avLst/>
          </a:prstGeom>
          <a:noFill/>
        </p:spPr>
        <p:txBody>
          <a:bodyPr vert="horz" wrap="square" lIns="0" tIns="118110" rIns="180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pt-BR" b="1" dirty="0">
                <a:solidFill>
                  <a:srgbClr val="FFFF00"/>
                </a:solidFill>
                <a:latin typeface="+mn-lt"/>
              </a:rPr>
              <a:t>Vamos agora para o </a:t>
            </a:r>
            <a:r>
              <a:rPr lang="pt-BR" b="1" dirty="0" err="1">
                <a:solidFill>
                  <a:srgbClr val="FFFF00"/>
                </a:solidFill>
                <a:latin typeface="+mn-lt"/>
              </a:rPr>
              <a:t>Hypercube</a:t>
            </a:r>
            <a:endParaRPr lang="pt-BR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14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FF79F2E-DD40-B382-A156-7832F1EE6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459"/>
          <a:stretch/>
        </p:blipFill>
        <p:spPr>
          <a:xfrm>
            <a:off x="903766" y="1182997"/>
            <a:ext cx="9865433" cy="493857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4ED941A-1F81-D93A-3A54-B556F316522A}"/>
              </a:ext>
            </a:extLst>
          </p:cNvPr>
          <p:cNvSpPr/>
          <p:nvPr/>
        </p:nvSpPr>
        <p:spPr>
          <a:xfrm>
            <a:off x="903766" y="5834492"/>
            <a:ext cx="2381694" cy="28707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801377F-B891-8C3E-9F0D-E52A0E96F9DD}"/>
              </a:ext>
            </a:extLst>
          </p:cNvPr>
          <p:cNvSpPr/>
          <p:nvPr/>
        </p:nvSpPr>
        <p:spPr>
          <a:xfrm>
            <a:off x="4412511" y="3213566"/>
            <a:ext cx="4263656" cy="36682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D3C6EE0-9B33-4847-456D-15FC0D9AA6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9637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18110" rIns="180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930"/>
              </a:spcBef>
            </a:pPr>
            <a:r>
              <a:rPr lang="pt-BR" b="1" dirty="0">
                <a:solidFill>
                  <a:srgbClr val="FFFF00"/>
                </a:solidFill>
                <a:latin typeface="+mn-lt"/>
              </a:rPr>
              <a:t>https://hypercube4x.com</a:t>
            </a:r>
          </a:p>
        </p:txBody>
      </p:sp>
    </p:spTree>
    <p:extLst>
      <p:ext uri="{BB962C8B-B14F-4D97-AF65-F5344CB8AC3E}">
        <p14:creationId xmlns:p14="http://schemas.microsoft.com/office/powerpoint/2010/main" val="194994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AAFF81A-3ACE-4CD4-76D3-3E7F92E4E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86" b="36092"/>
          <a:stretch/>
        </p:blipFill>
        <p:spPr>
          <a:xfrm>
            <a:off x="375240" y="1723472"/>
            <a:ext cx="5217486" cy="188096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BA5043A-2F0F-9287-7994-65ADBB5F5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787" y="1366949"/>
            <a:ext cx="5676900" cy="5314950"/>
          </a:xfrm>
          <a:prstGeom prst="rect">
            <a:avLst/>
          </a:prstGeom>
        </p:spPr>
      </p:pic>
      <p:sp>
        <p:nvSpPr>
          <p:cNvPr id="10" name="Seta: para Cima 9">
            <a:extLst>
              <a:ext uri="{FF2B5EF4-FFF2-40B4-BE49-F238E27FC236}">
                <a16:creationId xmlns:a16="http://schemas.microsoft.com/office/drawing/2014/main" id="{1CB43960-B41A-45D8-632B-4A6DCCE7AC19}"/>
              </a:ext>
            </a:extLst>
          </p:cNvPr>
          <p:cNvSpPr/>
          <p:nvPr/>
        </p:nvSpPr>
        <p:spPr>
          <a:xfrm>
            <a:off x="2983983" y="3604438"/>
            <a:ext cx="648586" cy="10419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3B2A7E3-9989-C539-D76C-01766B287892}"/>
              </a:ext>
            </a:extLst>
          </p:cNvPr>
          <p:cNvSpPr/>
          <p:nvPr/>
        </p:nvSpPr>
        <p:spPr>
          <a:xfrm>
            <a:off x="7740502" y="1921711"/>
            <a:ext cx="712382" cy="85338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BC8F4355-E53C-73B5-C8E1-60B47FFFBF2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9637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18110" rIns="180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930"/>
              </a:spcBef>
            </a:pPr>
            <a:r>
              <a:rPr lang="pt-BR" b="1" dirty="0">
                <a:solidFill>
                  <a:srgbClr val="FFFF00"/>
                </a:solidFill>
                <a:latin typeface="+mn-lt"/>
              </a:rPr>
              <a:t>Importando os Slides</a:t>
            </a:r>
          </a:p>
        </p:txBody>
      </p:sp>
    </p:spTree>
    <p:extLst>
      <p:ext uri="{BB962C8B-B14F-4D97-AF65-F5344CB8AC3E}">
        <p14:creationId xmlns:p14="http://schemas.microsoft.com/office/powerpoint/2010/main" val="2481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F5C750-725A-CA8D-B648-6D990E94C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92" y="625151"/>
            <a:ext cx="10516636" cy="591560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395CA35-D898-7B05-E439-24809F6AFBD4}"/>
              </a:ext>
            </a:extLst>
          </p:cNvPr>
          <p:cNvSpPr/>
          <p:nvPr/>
        </p:nvSpPr>
        <p:spPr>
          <a:xfrm>
            <a:off x="5055169" y="3834487"/>
            <a:ext cx="227841" cy="31763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C2B79B1-C3D9-52C7-9F5F-2E15D92F4F5F}"/>
              </a:ext>
            </a:extLst>
          </p:cNvPr>
          <p:cNvSpPr/>
          <p:nvPr/>
        </p:nvSpPr>
        <p:spPr>
          <a:xfrm>
            <a:off x="2359849" y="4406764"/>
            <a:ext cx="868543" cy="31763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31CF2E7-CC87-951B-45F0-F7EBFE1734E6}"/>
              </a:ext>
            </a:extLst>
          </p:cNvPr>
          <p:cNvSpPr/>
          <p:nvPr/>
        </p:nvSpPr>
        <p:spPr>
          <a:xfrm>
            <a:off x="144289" y="98594"/>
            <a:ext cx="6709517" cy="2491811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ABA47A6-4309-7991-A101-14CDC6982279}"/>
              </a:ext>
            </a:extLst>
          </p:cNvPr>
          <p:cNvSpPr txBox="1"/>
          <p:nvPr/>
        </p:nvSpPr>
        <p:spPr>
          <a:xfrm>
            <a:off x="212975" y="155282"/>
            <a:ext cx="655694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Pressione, </a:t>
            </a:r>
            <a:r>
              <a:rPr lang="pt-BR" dirty="0" err="1">
                <a:solidFill>
                  <a:schemeClr val="bg1"/>
                </a:solidFill>
              </a:rPr>
              <a:t>Enter</a:t>
            </a:r>
            <a:r>
              <a:rPr lang="pt-BR" dirty="0">
                <a:solidFill>
                  <a:schemeClr val="bg1"/>
                </a:solidFill>
              </a:rPr>
              <a:t>, </a:t>
            </a:r>
            <a:r>
              <a:rPr lang="pt-BR" dirty="0" err="1">
                <a:solidFill>
                  <a:schemeClr val="bg1"/>
                </a:solidFill>
              </a:rPr>
              <a:t>Esc</a:t>
            </a:r>
            <a:r>
              <a:rPr lang="pt-BR" dirty="0">
                <a:solidFill>
                  <a:schemeClr val="bg1"/>
                </a:solidFill>
              </a:rPr>
              <a:t> ou Barra de Espaços para ativar a janela suspensa;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Clique o “Burguer” menu e “Configurações”;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Nesta versão, as imagens precisam estar na pasta: </a:t>
            </a:r>
            <a:r>
              <a:rPr lang="en-US" dirty="0">
                <a:solidFill>
                  <a:schemeClr val="bg1"/>
                </a:solidFill>
              </a:rPr>
              <a:t>C:\Program Files\HyperCube4X\BR.2022\images\Themes</a:t>
            </a:r>
            <a:r>
              <a:rPr lang="pt-BR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Ajuste a cor da lente e a opacidade a gosto;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Desculpa aí, na próxima versão a gente acerta isso...</a:t>
            </a:r>
          </a:p>
        </p:txBody>
      </p:sp>
    </p:spTree>
    <p:extLst>
      <p:ext uri="{BB962C8B-B14F-4D97-AF65-F5344CB8AC3E}">
        <p14:creationId xmlns:p14="http://schemas.microsoft.com/office/powerpoint/2010/main" val="46037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07EF160-16C5-F73F-7A6F-531F7E965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E4CE6B48-6B44-664E-20E4-3EAEE5A6F150}"/>
              </a:ext>
            </a:extLst>
          </p:cNvPr>
          <p:cNvSpPr/>
          <p:nvPr/>
        </p:nvSpPr>
        <p:spPr>
          <a:xfrm>
            <a:off x="72640" y="104036"/>
            <a:ext cx="6596608" cy="1534015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072B78-F2F3-BEB1-ACE2-A388719F4187}"/>
              </a:ext>
            </a:extLst>
          </p:cNvPr>
          <p:cNvSpPr txBox="1"/>
          <p:nvPr/>
        </p:nvSpPr>
        <p:spPr>
          <a:xfrm>
            <a:off x="141326" y="160723"/>
            <a:ext cx="6427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Clique o </a:t>
            </a:r>
            <a:r>
              <a:rPr lang="pt-BR" sz="2000" dirty="0" err="1">
                <a:solidFill>
                  <a:schemeClr val="bg1"/>
                </a:solidFill>
              </a:rPr>
              <a:t>Hypercube</a:t>
            </a:r>
            <a:r>
              <a:rPr lang="pt-BR" sz="2000" dirty="0">
                <a:solidFill>
                  <a:schemeClr val="bg1"/>
                </a:solidFill>
              </a:rPr>
              <a:t> na barra superior;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Escolha </a:t>
            </a:r>
            <a:r>
              <a:rPr lang="pt-BR" sz="2000" dirty="0" err="1">
                <a:solidFill>
                  <a:schemeClr val="bg1"/>
                </a:solidFill>
              </a:rPr>
              <a:t>WebCam</a:t>
            </a:r>
            <a:r>
              <a:rPr lang="pt-BR" sz="2000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Coloque a webcam na posição desejada... E troque na hora que quiser!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626A6DE-A188-123D-D0CC-C29562EF8976}"/>
              </a:ext>
            </a:extLst>
          </p:cNvPr>
          <p:cNvSpPr/>
          <p:nvPr/>
        </p:nvSpPr>
        <p:spPr>
          <a:xfrm>
            <a:off x="3370944" y="3633151"/>
            <a:ext cx="328601" cy="31763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8400313-30DC-466A-55D7-6C9F335FE7A5}"/>
              </a:ext>
            </a:extLst>
          </p:cNvPr>
          <p:cNvSpPr/>
          <p:nvPr/>
        </p:nvSpPr>
        <p:spPr>
          <a:xfrm>
            <a:off x="570419" y="4951620"/>
            <a:ext cx="813764" cy="31763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E1B833A-D5C7-7BA0-FE5E-DC7FA24750CA}"/>
              </a:ext>
            </a:extLst>
          </p:cNvPr>
          <p:cNvSpPr/>
          <p:nvPr/>
        </p:nvSpPr>
        <p:spPr>
          <a:xfrm>
            <a:off x="3190651" y="5110438"/>
            <a:ext cx="328601" cy="15881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56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FA2EC12-A236-3873-338E-DF10116D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2BE8404-2184-927C-1672-5F4901E63924}"/>
              </a:ext>
            </a:extLst>
          </p:cNvPr>
          <p:cNvSpPr/>
          <p:nvPr/>
        </p:nvSpPr>
        <p:spPr>
          <a:xfrm>
            <a:off x="7108951" y="5192785"/>
            <a:ext cx="1109091" cy="23489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342F421D-2821-8D2A-C425-B878EE727F56}"/>
              </a:ext>
            </a:extLst>
          </p:cNvPr>
          <p:cNvSpPr/>
          <p:nvPr/>
        </p:nvSpPr>
        <p:spPr>
          <a:xfrm>
            <a:off x="72726" y="130744"/>
            <a:ext cx="6596608" cy="1841791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195F08A-5FDA-C95B-5B3A-6D2E503BD6AA}"/>
              </a:ext>
            </a:extLst>
          </p:cNvPr>
          <p:cNvSpPr txBox="1"/>
          <p:nvPr/>
        </p:nvSpPr>
        <p:spPr>
          <a:xfrm>
            <a:off x="141412" y="187431"/>
            <a:ext cx="64272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Clique Ejetar Tela;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Os botões “Aumentar” e “CE” mudam o tamanho e a posição da Webcam conforme o exemplo;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Clique “Voltar” para retornar ao tamanho e posição anterior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252E1E9-6FBC-807B-692E-C1FA1A508327}"/>
              </a:ext>
            </a:extLst>
          </p:cNvPr>
          <p:cNvSpPr/>
          <p:nvPr/>
        </p:nvSpPr>
        <p:spPr>
          <a:xfrm>
            <a:off x="7642371" y="6090406"/>
            <a:ext cx="660959" cy="16987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746C8FB-349D-5FE2-4BF6-F164B958AA76}"/>
              </a:ext>
            </a:extLst>
          </p:cNvPr>
          <p:cNvSpPr/>
          <p:nvPr/>
        </p:nvSpPr>
        <p:spPr>
          <a:xfrm>
            <a:off x="7642372" y="5641595"/>
            <a:ext cx="494950" cy="23489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442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A4586B1A-2FD1-C88C-0A39-A8FB4C77892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9637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18110" rIns="180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930"/>
              </a:spcBef>
            </a:pPr>
            <a:r>
              <a:rPr lang="pt-BR" b="1" dirty="0">
                <a:solidFill>
                  <a:srgbClr val="FFFF00"/>
                </a:solidFill>
                <a:latin typeface="+mn-lt"/>
              </a:rPr>
              <a:t>Evoluções Futuras</a:t>
            </a: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499D3B85-9BD6-E9EB-741F-D6F1B2CE64BA}"/>
              </a:ext>
            </a:extLst>
          </p:cNvPr>
          <p:cNvSpPr/>
          <p:nvPr/>
        </p:nvSpPr>
        <p:spPr>
          <a:xfrm>
            <a:off x="6181218" y="893678"/>
            <a:ext cx="5915246" cy="2535322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F659C81-9634-AA3F-1329-BFC494A4262B}"/>
              </a:ext>
            </a:extLst>
          </p:cNvPr>
          <p:cNvSpPr txBox="1"/>
          <p:nvPr/>
        </p:nvSpPr>
        <p:spPr>
          <a:xfrm>
            <a:off x="6249905" y="950366"/>
            <a:ext cx="57628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Cronômetro na janela de controle para gerenciamento do tempo por slide e tempo geral;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Gerador automático de </a:t>
            </a:r>
            <a:r>
              <a:rPr lang="pt-BR" sz="2000" dirty="0" err="1">
                <a:solidFill>
                  <a:schemeClr val="bg1"/>
                </a:solidFill>
              </a:rPr>
              <a:t>QRCode</a:t>
            </a:r>
            <a:r>
              <a:rPr lang="pt-BR" sz="2000" dirty="0">
                <a:solidFill>
                  <a:schemeClr val="bg1"/>
                </a:solidFill>
              </a:rPr>
              <a:t> para “saiba mais”, “visite o website”, entre outros;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Controle do fundo do slide junto com demais controles da apresentação; 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5B0BC0F-CED4-3356-1B37-AC7A9F6AC418}"/>
              </a:ext>
            </a:extLst>
          </p:cNvPr>
          <p:cNvSpPr/>
          <p:nvPr/>
        </p:nvSpPr>
        <p:spPr>
          <a:xfrm>
            <a:off x="6308237" y="4431522"/>
            <a:ext cx="5704514" cy="1492107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4400" dirty="0">
              <a:latin typeface="+mj-lt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0E96033-090C-526C-0B68-96D9CA4E1280}"/>
              </a:ext>
            </a:extLst>
          </p:cNvPr>
          <p:cNvSpPr txBox="1"/>
          <p:nvPr/>
        </p:nvSpPr>
        <p:spPr>
          <a:xfrm>
            <a:off x="6400516" y="4578423"/>
            <a:ext cx="5519955" cy="591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tabLst>
                <a:tab pos="10281920" algn="l"/>
              </a:tabLst>
            </a:pPr>
            <a:r>
              <a:rPr lang="pt-BR" sz="2800" b="1" dirty="0">
                <a:solidFill>
                  <a:schemeClr val="tx2"/>
                </a:solidFill>
                <a:cs typeface="Microsoft Sans Serif"/>
              </a:rPr>
              <a:t>Obrigado por assistir!</a:t>
            </a:r>
          </a:p>
        </p:txBody>
      </p:sp>
      <p:pic>
        <p:nvPicPr>
          <p:cNvPr id="9" name="Imagem 8" descr="Desenho de mulher com óculos escuros&#10;&#10;Descrição gerada automaticamente com confiança baixa">
            <a:extLst>
              <a:ext uri="{FF2B5EF4-FFF2-40B4-BE49-F238E27FC236}">
                <a16:creationId xmlns:a16="http://schemas.microsoft.com/office/drawing/2014/main" id="{BB68458B-13DE-3C6E-F88E-AF065F15E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833" r="8741" b="359"/>
          <a:stretch/>
        </p:blipFill>
        <p:spPr>
          <a:xfrm>
            <a:off x="464024" y="57146"/>
            <a:ext cx="5546759" cy="67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2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115C0B43-B0EB-B6FF-123C-F72D14C6126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9637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18110" rIns="18000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930"/>
              </a:spcBef>
            </a:pPr>
            <a:r>
              <a:rPr lang="pt-BR" b="1" dirty="0">
                <a:solidFill>
                  <a:srgbClr val="FFFF00"/>
                </a:solidFill>
                <a:latin typeface="+mn-lt"/>
              </a:rPr>
              <a:t>Sobre esta apresentação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445827B6-8712-DF6B-86B5-850E5C47B33A}"/>
              </a:ext>
            </a:extLst>
          </p:cNvPr>
          <p:cNvSpPr/>
          <p:nvPr/>
        </p:nvSpPr>
        <p:spPr>
          <a:xfrm>
            <a:off x="3049297" y="1779320"/>
            <a:ext cx="6056166" cy="3299360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4400" dirty="0">
              <a:latin typeface="+mj-lt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EFE5393A-C805-EB72-FEC2-BDA9AFEF4389}"/>
              </a:ext>
            </a:extLst>
          </p:cNvPr>
          <p:cNvSpPr txBox="1"/>
          <p:nvPr/>
        </p:nvSpPr>
        <p:spPr>
          <a:xfrm>
            <a:off x="3201697" y="1836008"/>
            <a:ext cx="5464131" cy="31770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tabLst>
                <a:tab pos="10281920" algn="l"/>
              </a:tabLst>
            </a:pPr>
            <a:r>
              <a:rPr lang="pt-BR" sz="2800" dirty="0">
                <a:solidFill>
                  <a:schemeClr val="tx2"/>
                </a:solidFill>
                <a:cs typeface="Microsoft Sans Serif"/>
              </a:rPr>
              <a:t>Esta apresentação tem a finalidade de mostrar como usar o HyperCube para a produção de conteúdo e também mostrar os fundamentos sobre os quais ele foi construído.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420908-3502-967C-C4DE-552FEB434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948" y="536894"/>
            <a:ext cx="4733958" cy="63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3715F09-ACCD-4E20-85BF-03062266CF93}"/>
              </a:ext>
            </a:extLst>
          </p:cNvPr>
          <p:cNvSpPr/>
          <p:nvPr/>
        </p:nvSpPr>
        <p:spPr>
          <a:xfrm>
            <a:off x="102000" y="1028824"/>
            <a:ext cx="4244400" cy="3240000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ln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Início do Século – 4:3 (1.33)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040D6828-B184-C331-08EB-82964B62DC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9637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18110" rIns="180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930"/>
              </a:spcBef>
            </a:pPr>
            <a:r>
              <a:rPr lang="pt-BR" b="1" dirty="0">
                <a:solidFill>
                  <a:srgbClr val="FFFF00"/>
                </a:solidFill>
                <a:latin typeface="+mn-lt"/>
              </a:rPr>
              <a:t>No início era o 4:3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53B79D4-6248-4ED5-B087-E9C5449500DC}"/>
              </a:ext>
            </a:extLst>
          </p:cNvPr>
          <p:cNvSpPr/>
          <p:nvPr/>
        </p:nvSpPr>
        <p:spPr>
          <a:xfrm>
            <a:off x="110389" y="1908620"/>
            <a:ext cx="5378400" cy="3240000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Janela </a:t>
            </a:r>
            <a:r>
              <a:rPr lang="pt-BR" sz="16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Européia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5:3 (1.66)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B243780-2462-43C8-B54C-ABEFD6539996}"/>
              </a:ext>
            </a:extLst>
          </p:cNvPr>
          <p:cNvSpPr/>
          <p:nvPr/>
        </p:nvSpPr>
        <p:spPr>
          <a:xfrm>
            <a:off x="102000" y="2788416"/>
            <a:ext cx="5760000" cy="324000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WideScreen – 16:9 (1.77)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A7111E0-87D4-4A7E-B430-FCE154F1C055}"/>
              </a:ext>
            </a:extLst>
          </p:cNvPr>
          <p:cNvSpPr>
            <a:spLocks/>
          </p:cNvSpPr>
          <p:nvPr/>
        </p:nvSpPr>
        <p:spPr>
          <a:xfrm>
            <a:off x="102000" y="3528620"/>
            <a:ext cx="5994000" cy="324000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Janela Americana – 13:7(1.85)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3F48D86-B6DE-527E-D788-46B6582E5ED6}"/>
              </a:ext>
            </a:extLst>
          </p:cNvPr>
          <p:cNvSpPr/>
          <p:nvPr/>
        </p:nvSpPr>
        <p:spPr>
          <a:xfrm>
            <a:off x="6208066" y="6061972"/>
            <a:ext cx="5917035" cy="706648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4400" dirty="0">
              <a:latin typeface="+mj-lt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67B08B37-554B-3F2A-0613-B0279D3B5B2A}"/>
              </a:ext>
            </a:extLst>
          </p:cNvPr>
          <p:cNvSpPr txBox="1"/>
          <p:nvPr/>
        </p:nvSpPr>
        <p:spPr>
          <a:xfrm>
            <a:off x="6360466" y="6118660"/>
            <a:ext cx="5831534" cy="5089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tabLst>
                <a:tab pos="10281920" algn="l"/>
              </a:tabLst>
            </a:pPr>
            <a:r>
              <a:rPr lang="pt-BR" sz="2400" dirty="0">
                <a:solidFill>
                  <a:schemeClr val="tx2"/>
                </a:solidFill>
                <a:cs typeface="Microsoft Sans Serif"/>
              </a:rPr>
              <a:t>Onde há muitos padrões, não há padrão.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8DBE7B98-7520-4A41-81FF-DFDE4812456B}"/>
              </a:ext>
            </a:extLst>
          </p:cNvPr>
          <p:cNvSpPr/>
          <p:nvPr/>
        </p:nvSpPr>
        <p:spPr>
          <a:xfrm>
            <a:off x="6385486" y="1028824"/>
            <a:ext cx="5704514" cy="2088277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4400" dirty="0">
              <a:latin typeface="+mj-lt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FE7F2EF5-7ADF-F5DF-1527-D7D9F1372DF3}"/>
              </a:ext>
            </a:extLst>
          </p:cNvPr>
          <p:cNvSpPr txBox="1"/>
          <p:nvPr/>
        </p:nvSpPr>
        <p:spPr>
          <a:xfrm>
            <a:off x="6477765" y="1175725"/>
            <a:ext cx="5519955" cy="16169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tabLst>
                <a:tab pos="10281920" algn="l"/>
              </a:tabLst>
            </a:pPr>
            <a:r>
              <a:rPr lang="pt-BR" sz="2400" b="1" dirty="0">
                <a:solidFill>
                  <a:schemeClr val="tx2"/>
                </a:solidFill>
                <a:cs typeface="Microsoft Sans Serif"/>
              </a:rPr>
              <a:t>A </a:t>
            </a:r>
            <a:r>
              <a:rPr lang="pt-BR" sz="2400" b="1" dirty="0" err="1">
                <a:solidFill>
                  <a:schemeClr val="tx2"/>
                </a:solidFill>
                <a:cs typeface="Microsoft Sans Serif"/>
              </a:rPr>
              <a:t>Twentieth</a:t>
            </a:r>
            <a:r>
              <a:rPr lang="pt-BR" sz="2400" b="1" dirty="0">
                <a:solidFill>
                  <a:schemeClr val="tx2"/>
                </a:solidFill>
                <a:cs typeface="Microsoft Sans Serif"/>
              </a:rPr>
              <a:t> </a:t>
            </a:r>
            <a:r>
              <a:rPr lang="pt-BR" sz="2400" b="1" dirty="0" err="1">
                <a:solidFill>
                  <a:schemeClr val="tx2"/>
                </a:solidFill>
                <a:cs typeface="Microsoft Sans Serif"/>
              </a:rPr>
              <a:t>Century</a:t>
            </a:r>
            <a:r>
              <a:rPr lang="pt-BR" sz="2400" b="1" dirty="0">
                <a:solidFill>
                  <a:schemeClr val="tx2"/>
                </a:solidFill>
                <a:cs typeface="Microsoft Sans Serif"/>
              </a:rPr>
              <a:t> Fox criou o formato Cinemascope para proporcionar a visão panorâmica da cena. Muito legal, mas...</a:t>
            </a:r>
          </a:p>
        </p:txBody>
      </p:sp>
    </p:spTree>
    <p:extLst>
      <p:ext uri="{BB962C8B-B14F-4D97-AF65-F5344CB8AC3E}">
        <p14:creationId xmlns:p14="http://schemas.microsoft.com/office/powerpoint/2010/main" val="141079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115C0B43-B0EB-B6FF-123C-F72D14C6126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9637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18110" rIns="180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930"/>
              </a:spcBef>
            </a:pPr>
            <a:r>
              <a:rPr lang="pt-BR" b="1" dirty="0">
                <a:solidFill>
                  <a:srgbClr val="FFFF00"/>
                </a:solidFill>
                <a:latin typeface="+mn-lt"/>
              </a:rPr>
              <a:t>A tela de computador e o WYSIWYG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8C8AD41-9B70-D154-441C-258F66290CA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" y="827632"/>
            <a:ext cx="8858726" cy="500688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F3887965-53CC-AAFA-E673-8DCE69FE2D5F}"/>
              </a:ext>
            </a:extLst>
          </p:cNvPr>
          <p:cNvSpPr>
            <a:spLocks noChangeAspect="1"/>
          </p:cNvSpPr>
          <p:nvPr/>
        </p:nvSpPr>
        <p:spPr>
          <a:xfrm>
            <a:off x="75586" y="827631"/>
            <a:ext cx="8859925" cy="500687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16:9(1.77)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24AD788-4D6E-FA28-A2B3-58A18CE979DF}"/>
              </a:ext>
            </a:extLst>
          </p:cNvPr>
          <p:cNvSpPr>
            <a:spLocks noChangeAspect="1"/>
          </p:cNvSpPr>
          <p:nvPr/>
        </p:nvSpPr>
        <p:spPr>
          <a:xfrm>
            <a:off x="74441" y="827632"/>
            <a:ext cx="6656400" cy="4989114"/>
          </a:xfrm>
          <a:prstGeom prst="rect">
            <a:avLst/>
          </a:prstGeom>
          <a:solidFill>
            <a:schemeClr val="accent5">
              <a:lumMod val="20000"/>
              <a:lumOff val="80000"/>
              <a:alpha val="33000"/>
            </a:schemeClr>
          </a:solidFill>
          <a:ln w="285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4:3 (1.33)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4894276A-EC5E-8065-F150-C791C03D2141}"/>
              </a:ext>
            </a:extLst>
          </p:cNvPr>
          <p:cNvSpPr/>
          <p:nvPr/>
        </p:nvSpPr>
        <p:spPr>
          <a:xfrm>
            <a:off x="6184390" y="3877422"/>
            <a:ext cx="5915246" cy="2934439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67EF2D9-CAB5-CFC9-4CCB-DB30F24B9A59}"/>
              </a:ext>
            </a:extLst>
          </p:cNvPr>
          <p:cNvSpPr txBox="1"/>
          <p:nvPr/>
        </p:nvSpPr>
        <p:spPr>
          <a:xfrm>
            <a:off x="6253077" y="3934110"/>
            <a:ext cx="57628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Inicialmente, os programas de computador foram criados para gerar páginas impressas;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Portanto, a adoção do padrão WideScreen não proporcionou grandes vantagens em termos de interação e visualização de dados;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 espaço extra nos monitores acabou virando espaço publicitário;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É neste contexto que surge o HyperCube4X;</a:t>
            </a:r>
          </a:p>
        </p:txBody>
      </p:sp>
    </p:spTree>
    <p:extLst>
      <p:ext uri="{BB962C8B-B14F-4D97-AF65-F5344CB8AC3E}">
        <p14:creationId xmlns:p14="http://schemas.microsoft.com/office/powerpoint/2010/main" val="5692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115C0B43-B0EB-B6FF-123C-F72D14C6126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9637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18110" rIns="180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930"/>
              </a:spcBef>
            </a:pPr>
            <a:r>
              <a:rPr lang="pt-BR" b="1" dirty="0">
                <a:solidFill>
                  <a:srgbClr val="FFFF00"/>
                </a:solidFill>
                <a:latin typeface="+mn-lt"/>
              </a:rPr>
              <a:t>Por onde começar?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4A14691-6159-12E2-399A-AB901726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6" y="928859"/>
            <a:ext cx="8991262" cy="3708377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08A51F0D-25F7-54FD-684D-28AB1A3C1A90}"/>
              </a:ext>
            </a:extLst>
          </p:cNvPr>
          <p:cNvSpPr/>
          <p:nvPr/>
        </p:nvSpPr>
        <p:spPr>
          <a:xfrm>
            <a:off x="303467" y="4731272"/>
            <a:ext cx="5704514" cy="2088277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4400" dirty="0">
              <a:latin typeface="+mj-lt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AFF55620-BD08-A027-DC35-382C829940E6}"/>
              </a:ext>
            </a:extLst>
          </p:cNvPr>
          <p:cNvSpPr txBox="1"/>
          <p:nvPr/>
        </p:nvSpPr>
        <p:spPr>
          <a:xfrm>
            <a:off x="395746" y="4878173"/>
            <a:ext cx="5519955" cy="12380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tabLst>
                <a:tab pos="10281920" algn="l"/>
              </a:tabLst>
            </a:pPr>
            <a:r>
              <a:rPr lang="pt-BR" sz="2800" b="1" dirty="0">
                <a:solidFill>
                  <a:schemeClr val="tx2"/>
                </a:solidFill>
                <a:cs typeface="Microsoft Sans Serif"/>
              </a:rPr>
              <a:t>Se a tela foi criada para atender ao cinema, pense como um cineasta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16F3E7-2BBE-C707-66F5-234488A79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96"/>
          <a:stretch/>
        </p:blipFill>
        <p:spPr>
          <a:xfrm>
            <a:off x="7248072" y="4211392"/>
            <a:ext cx="4831862" cy="26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7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10CB799D-D694-9597-7492-1891D2AD13CE}"/>
              </a:ext>
            </a:extLst>
          </p:cNvPr>
          <p:cNvSpPr txBox="1"/>
          <p:nvPr/>
        </p:nvSpPr>
        <p:spPr>
          <a:xfrm>
            <a:off x="665546" y="3046236"/>
            <a:ext cx="3625978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pt-BR" dirty="0"/>
              <a:t>Folheando um livro 3D no HyperCube4x. </a:t>
            </a:r>
          </a:p>
        </p:txBody>
      </p:sp>
      <p:pic>
        <p:nvPicPr>
          <p:cNvPr id="14" name="Imagem 13" descr="Texto&#10;&#10;Descrição gerada automaticamente">
            <a:extLst>
              <a:ext uri="{FF2B5EF4-FFF2-40B4-BE49-F238E27FC236}">
                <a16:creationId xmlns:a16="http://schemas.microsoft.com/office/drawing/2014/main" id="{358C2847-FBB8-C5FA-BB53-8A5C4575C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9773"/>
          <a:stretch/>
        </p:blipFill>
        <p:spPr>
          <a:xfrm>
            <a:off x="293626" y="19330"/>
            <a:ext cx="4681420" cy="319713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F0F58D3-37C0-1C5C-510B-1E5FEBE4CD53}"/>
              </a:ext>
            </a:extLst>
          </p:cNvPr>
          <p:cNvSpPr txBox="1"/>
          <p:nvPr/>
        </p:nvSpPr>
        <p:spPr>
          <a:xfrm>
            <a:off x="192947" y="4105567"/>
            <a:ext cx="4098577" cy="1308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Imersão, presença, espacialidade;</a:t>
            </a:r>
          </a:p>
          <a:p>
            <a:r>
              <a:rPr lang="pt-BR" dirty="0"/>
              <a:t>Maior produtividade; </a:t>
            </a:r>
          </a:p>
          <a:p>
            <a:r>
              <a:rPr lang="pt-BR" dirty="0"/>
              <a:t>Interação baseada em gestos; </a:t>
            </a:r>
          </a:p>
          <a:p>
            <a:r>
              <a:rPr lang="pt-BR" dirty="0"/>
              <a:t>Menor carga cognitiva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AB3228-D58A-A05D-065D-1CD26803F057}"/>
              </a:ext>
            </a:extLst>
          </p:cNvPr>
          <p:cNvSpPr txBox="1"/>
          <p:nvPr/>
        </p:nvSpPr>
        <p:spPr>
          <a:xfrm>
            <a:off x="7529481" y="1031446"/>
            <a:ext cx="4476750" cy="1631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</a:lstStyle>
          <a:p>
            <a:pPr>
              <a:spcBef>
                <a:spcPts val="600"/>
              </a:spcBef>
            </a:pPr>
            <a:r>
              <a:rPr lang="pt-BR" dirty="0"/>
              <a:t>Gerenciador de aplicações em Realidade Virtual</a:t>
            </a:r>
          </a:p>
          <a:p>
            <a:pPr>
              <a:spcBef>
                <a:spcPts val="600"/>
              </a:spcBef>
            </a:pPr>
            <a:r>
              <a:rPr lang="pt-BR" dirty="0"/>
              <a:t>Apresentador de slides;</a:t>
            </a:r>
          </a:p>
          <a:p>
            <a:pPr>
              <a:spcBef>
                <a:spcPts val="600"/>
              </a:spcBef>
            </a:pPr>
            <a:r>
              <a:rPr lang="pt-BR" dirty="0"/>
              <a:t>Gerador de vídeos baseados em </a:t>
            </a:r>
            <a:r>
              <a:rPr lang="pt-BR" dirty="0" err="1"/>
              <a:t>storytelling</a:t>
            </a:r>
            <a:r>
              <a:rPr lang="pt-BR" dirty="0"/>
              <a:t>;</a:t>
            </a:r>
          </a:p>
          <a:p>
            <a:pPr>
              <a:spcBef>
                <a:spcPts val="600"/>
              </a:spcBef>
            </a:pPr>
            <a:r>
              <a:rPr lang="pt-BR" dirty="0"/>
              <a:t>Leitura imersiva;</a:t>
            </a:r>
          </a:p>
          <a:p>
            <a:pPr>
              <a:spcBef>
                <a:spcPts val="600"/>
              </a:spcBef>
            </a:pPr>
            <a:r>
              <a:rPr lang="pt-BR" dirty="0"/>
              <a:t>Navegação em bases de dados.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1BD23FF-3A96-8FBB-4F7F-5ACBC555D0F3}"/>
              </a:ext>
            </a:extLst>
          </p:cNvPr>
          <p:cNvSpPr/>
          <p:nvPr/>
        </p:nvSpPr>
        <p:spPr>
          <a:xfrm>
            <a:off x="5109428" y="2165827"/>
            <a:ext cx="2107528" cy="1631216"/>
          </a:xfrm>
          <a:prstGeom prst="rect">
            <a:avLst/>
          </a:prstGeom>
          <a:gradFill flip="none" rotWithShape="1">
            <a:gsLst>
              <a:gs pos="2000">
                <a:srgbClr val="00B0F0">
                  <a:tint val="66000"/>
                  <a:satMod val="160000"/>
                  <a:alpha val="91000"/>
                </a:srgbClr>
              </a:gs>
              <a:gs pos="46000">
                <a:srgbClr val="00B0F0">
                  <a:tint val="44500"/>
                  <a:satMod val="160000"/>
                  <a:alpha val="27000"/>
                </a:srgbClr>
              </a:gs>
              <a:gs pos="62000">
                <a:srgbClr val="00B0F0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D4AF6052-6941-C139-CC9C-0901AE840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07" y="2159480"/>
            <a:ext cx="1773512" cy="1773512"/>
          </a:xfrm>
          <a:prstGeom prst="rect">
            <a:avLst/>
          </a:prstGeom>
        </p:spPr>
      </p:pic>
      <p:pic>
        <p:nvPicPr>
          <p:cNvPr id="15" name="Imagem 14" descr="Uma imagem contendo Gráfico&#10;&#10;Descrição gerada automaticamente">
            <a:extLst>
              <a:ext uri="{FF2B5EF4-FFF2-40B4-BE49-F238E27FC236}">
                <a16:creationId xmlns:a16="http://schemas.microsoft.com/office/drawing/2014/main" id="{78C31D2F-B3A8-29F2-5798-7C31058262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7" b="15340"/>
          <a:stretch/>
        </p:blipFill>
        <p:spPr>
          <a:xfrm>
            <a:off x="4796424" y="3658537"/>
            <a:ext cx="7395576" cy="3004520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id="{69F9E7EA-4CC9-786C-EBFC-4B732E9EADD3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096000" cy="79637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18110" rIns="180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930"/>
              </a:spcBef>
            </a:pPr>
            <a:r>
              <a:rPr lang="pt-BR" b="1" dirty="0">
                <a:solidFill>
                  <a:srgbClr val="FFFF00"/>
                </a:solidFill>
                <a:latin typeface="+mn-lt"/>
              </a:rPr>
              <a:t>O que é HyperCube4X?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BDE765-C24B-5560-972C-753255849A94}"/>
              </a:ext>
            </a:extLst>
          </p:cNvPr>
          <p:cNvSpPr txBox="1"/>
          <p:nvPr/>
        </p:nvSpPr>
        <p:spPr>
          <a:xfrm>
            <a:off x="7014601" y="6444943"/>
            <a:ext cx="3625978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pt-BR" dirty="0"/>
              <a:t>Análise de dados 3D no HyperCube4x. </a:t>
            </a:r>
          </a:p>
        </p:txBody>
      </p:sp>
    </p:spTree>
    <p:extLst>
      <p:ext uri="{BB962C8B-B14F-4D97-AF65-F5344CB8AC3E}">
        <p14:creationId xmlns:p14="http://schemas.microsoft.com/office/powerpoint/2010/main" val="361104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115C0B43-B0EB-B6FF-123C-F72D14C6126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9637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18110" rIns="180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930"/>
              </a:spcBef>
            </a:pPr>
            <a:r>
              <a:rPr lang="pt-BR" b="1" dirty="0">
                <a:solidFill>
                  <a:srgbClr val="FFFF00"/>
                </a:solidFill>
                <a:latin typeface="+mn-lt"/>
              </a:rPr>
              <a:t>Por onde Começar?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9BE48117-2220-C92C-72E9-E4E36F837381}"/>
              </a:ext>
            </a:extLst>
          </p:cNvPr>
          <p:cNvSpPr/>
          <p:nvPr/>
        </p:nvSpPr>
        <p:spPr>
          <a:xfrm>
            <a:off x="983326" y="1835576"/>
            <a:ext cx="5099978" cy="958442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E358BFF-60F3-3486-C73C-4972930CBC2D}"/>
              </a:ext>
            </a:extLst>
          </p:cNvPr>
          <p:cNvSpPr txBox="1"/>
          <p:nvPr/>
        </p:nvSpPr>
        <p:spPr>
          <a:xfrm>
            <a:off x="1052014" y="1892264"/>
            <a:ext cx="4840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Deixe espaços transparentes para gerar o efeito </a:t>
            </a:r>
            <a:r>
              <a:rPr lang="pt-BR" sz="2000" dirty="0" err="1">
                <a:solidFill>
                  <a:schemeClr val="bg1"/>
                </a:solidFill>
              </a:rPr>
              <a:t>parallax</a:t>
            </a:r>
            <a:r>
              <a:rPr lang="pt-BR" sz="2000" dirty="0">
                <a:solidFill>
                  <a:schemeClr val="bg1"/>
                </a:solidFill>
              </a:rPr>
              <a:t> ao mover a câmera; </a:t>
            </a:r>
          </a:p>
        </p:txBody>
      </p:sp>
      <p:pic>
        <p:nvPicPr>
          <p:cNvPr id="9" name="Imagem 8" descr="Mulher de roupa preta&#10;&#10;Descrição gerada automaticamente com confiança média">
            <a:extLst>
              <a:ext uri="{FF2B5EF4-FFF2-40B4-BE49-F238E27FC236}">
                <a16:creationId xmlns:a16="http://schemas.microsoft.com/office/drawing/2014/main" id="{16DEDB16-9C9B-9E49-CEEB-BA601C58E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27049" b="26215"/>
          <a:stretch/>
        </p:blipFill>
        <p:spPr>
          <a:xfrm>
            <a:off x="7766147" y="796372"/>
            <a:ext cx="4425853" cy="6061628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6B32B192-1C26-0BD9-0AC2-6F75C97AE3D4}"/>
              </a:ext>
            </a:extLst>
          </p:cNvPr>
          <p:cNvSpPr/>
          <p:nvPr/>
        </p:nvSpPr>
        <p:spPr>
          <a:xfrm>
            <a:off x="3229603" y="875482"/>
            <a:ext cx="5831533" cy="796373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4F3DEA0-20AF-0EFD-8BF8-C9A2F05D5AAD}"/>
              </a:ext>
            </a:extLst>
          </p:cNvPr>
          <p:cNvSpPr txBox="1"/>
          <p:nvPr/>
        </p:nvSpPr>
        <p:spPr>
          <a:xfrm>
            <a:off x="3298290" y="932170"/>
            <a:ext cx="576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Crie seus slides respeitando os limites das linhas guias e você poderá usar o efeito Ken Burns;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3289A7EA-B6FB-A5E0-C948-02EC5306971C}"/>
              </a:ext>
            </a:extLst>
          </p:cNvPr>
          <p:cNvSpPr/>
          <p:nvPr/>
        </p:nvSpPr>
        <p:spPr>
          <a:xfrm>
            <a:off x="168058" y="3020881"/>
            <a:ext cx="5915246" cy="875482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BA260B-6BF2-7361-E0CD-82599DA7BBE2}"/>
              </a:ext>
            </a:extLst>
          </p:cNvPr>
          <p:cNvSpPr txBox="1"/>
          <p:nvPr/>
        </p:nvSpPr>
        <p:spPr>
          <a:xfrm>
            <a:off x="236745" y="3077568"/>
            <a:ext cx="576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Destaque a janela de controle para que ela não atrapalhe a sensação de imersão da audiência;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E68945C1-512C-2D67-6CF1-290AA0016A70}"/>
              </a:ext>
            </a:extLst>
          </p:cNvPr>
          <p:cNvSpPr/>
          <p:nvPr/>
        </p:nvSpPr>
        <p:spPr>
          <a:xfrm>
            <a:off x="983326" y="4107781"/>
            <a:ext cx="5099978" cy="903449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1FCA92B-A72A-11E3-5EFF-A4240A595026}"/>
              </a:ext>
            </a:extLst>
          </p:cNvPr>
          <p:cNvSpPr txBox="1"/>
          <p:nvPr/>
        </p:nvSpPr>
        <p:spPr>
          <a:xfrm>
            <a:off x="1052013" y="4164468"/>
            <a:ext cx="51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Movimente e amplie a webcam para chamar atenção para si ou para o conteúdo;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0C833C08-4BCC-EBAC-DF4E-05547B42601A}"/>
              </a:ext>
            </a:extLst>
          </p:cNvPr>
          <p:cNvSpPr/>
          <p:nvPr/>
        </p:nvSpPr>
        <p:spPr>
          <a:xfrm>
            <a:off x="3298290" y="5726232"/>
            <a:ext cx="5704514" cy="666374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4400" dirty="0">
              <a:latin typeface="+mj-lt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8BC93BF4-13DF-5EDA-9356-D6784A5D5A64}"/>
              </a:ext>
            </a:extLst>
          </p:cNvPr>
          <p:cNvSpPr txBox="1"/>
          <p:nvPr/>
        </p:nvSpPr>
        <p:spPr>
          <a:xfrm>
            <a:off x="3482849" y="5672373"/>
            <a:ext cx="5519955" cy="591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tabLst>
                <a:tab pos="10281920" algn="l"/>
              </a:tabLst>
            </a:pPr>
            <a:r>
              <a:rPr lang="pt-BR" sz="2800" b="1" dirty="0">
                <a:solidFill>
                  <a:schemeClr val="tx2"/>
                </a:solidFill>
                <a:cs typeface="Microsoft Sans Serif"/>
              </a:rPr>
              <a:t>Use avatares para gerar empatia!</a:t>
            </a:r>
          </a:p>
        </p:txBody>
      </p:sp>
    </p:spTree>
    <p:extLst>
      <p:ext uri="{BB962C8B-B14F-4D97-AF65-F5344CB8AC3E}">
        <p14:creationId xmlns:p14="http://schemas.microsoft.com/office/powerpoint/2010/main" val="194028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7">
            <a:extLst>
              <a:ext uri="{FF2B5EF4-FFF2-40B4-BE49-F238E27FC236}">
                <a16:creationId xmlns:a16="http://schemas.microsoft.com/office/drawing/2014/main" id="{DDB5C207-848C-01BC-29F5-9D2388B04978}"/>
              </a:ext>
            </a:extLst>
          </p:cNvPr>
          <p:cNvSpPr/>
          <p:nvPr/>
        </p:nvSpPr>
        <p:spPr>
          <a:xfrm>
            <a:off x="460956" y="3892823"/>
            <a:ext cx="4697897" cy="1498501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8672455-D209-CAC3-ECBD-CCBDF5A7979F}"/>
              </a:ext>
            </a:extLst>
          </p:cNvPr>
          <p:cNvSpPr txBox="1"/>
          <p:nvPr/>
        </p:nvSpPr>
        <p:spPr>
          <a:xfrm>
            <a:off x="707579" y="4149566"/>
            <a:ext cx="4328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Ele ajuda a manter o público interessado movendo a câmera sobre uma imagem estática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06F626BA-FAFD-44D1-BAFA-FA40CF3DB11A}"/>
              </a:ext>
            </a:extLst>
          </p:cNvPr>
          <p:cNvSpPr/>
          <p:nvPr/>
        </p:nvSpPr>
        <p:spPr>
          <a:xfrm>
            <a:off x="460958" y="1034334"/>
            <a:ext cx="4397646" cy="796373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B3F04C8-4453-66AB-6742-AE57FB4E2EA2}"/>
              </a:ext>
            </a:extLst>
          </p:cNvPr>
          <p:cNvSpPr txBox="1"/>
          <p:nvPr/>
        </p:nvSpPr>
        <p:spPr>
          <a:xfrm>
            <a:off x="529644" y="1091022"/>
            <a:ext cx="4328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Posicione seus textos e imagens em 4 células do slide;</a:t>
            </a: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21A464BA-4F6A-346E-FECA-F4CDCE70669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9637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18110" rIns="180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930"/>
              </a:spcBef>
            </a:pPr>
            <a:r>
              <a:rPr lang="pt-BR" b="1" dirty="0">
                <a:solidFill>
                  <a:srgbClr val="FFFF00"/>
                </a:solidFill>
                <a:latin typeface="+mn-lt"/>
              </a:rPr>
              <a:t>Efeito Ken Burns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697E469-7771-E649-1217-841E5164269F}"/>
              </a:ext>
            </a:extLst>
          </p:cNvPr>
          <p:cNvSpPr txBox="1"/>
          <p:nvPr/>
        </p:nvSpPr>
        <p:spPr>
          <a:xfrm>
            <a:off x="2905378" y="1466676"/>
            <a:ext cx="30168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C958BF-DCDF-9823-5D69-8C4EC032DA03}"/>
              </a:ext>
            </a:extLst>
          </p:cNvPr>
          <p:cNvSpPr txBox="1"/>
          <p:nvPr/>
        </p:nvSpPr>
        <p:spPr>
          <a:xfrm>
            <a:off x="5937644" y="1434520"/>
            <a:ext cx="30168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69CFDA-95B9-AB70-8094-7821D6D9D4E4}"/>
              </a:ext>
            </a:extLst>
          </p:cNvPr>
          <p:cNvSpPr txBox="1"/>
          <p:nvPr/>
        </p:nvSpPr>
        <p:spPr>
          <a:xfrm>
            <a:off x="2905378" y="5053862"/>
            <a:ext cx="30168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6680F04-492F-2954-17BC-ADE6EDEE7A4C}"/>
              </a:ext>
            </a:extLst>
          </p:cNvPr>
          <p:cNvSpPr txBox="1"/>
          <p:nvPr/>
        </p:nvSpPr>
        <p:spPr>
          <a:xfrm>
            <a:off x="5937644" y="4926170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DB9D28-ACE3-DDE0-0C38-8B87ECA89C89}"/>
              </a:ext>
            </a:extLst>
          </p:cNvPr>
          <p:cNvSpPr txBox="1"/>
          <p:nvPr/>
        </p:nvSpPr>
        <p:spPr>
          <a:xfrm>
            <a:off x="9018255" y="4958326"/>
            <a:ext cx="30168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783212-77A0-78A9-4E82-7C517BBD65EA}"/>
              </a:ext>
            </a:extLst>
          </p:cNvPr>
          <p:cNvSpPr txBox="1"/>
          <p:nvPr/>
        </p:nvSpPr>
        <p:spPr>
          <a:xfrm>
            <a:off x="2905378" y="3244334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41E58DF-47F8-4A9B-C307-EED4C648F7FC}"/>
              </a:ext>
            </a:extLst>
          </p:cNvPr>
          <p:cNvSpPr txBox="1"/>
          <p:nvPr/>
        </p:nvSpPr>
        <p:spPr>
          <a:xfrm>
            <a:off x="9018255" y="3244334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E7D2F72A-1A83-6FD6-B2E1-27F99F41AC7E}"/>
              </a:ext>
            </a:extLst>
          </p:cNvPr>
          <p:cNvSpPr/>
          <p:nvPr/>
        </p:nvSpPr>
        <p:spPr>
          <a:xfrm>
            <a:off x="4170924" y="1943832"/>
            <a:ext cx="4397646" cy="1126353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E2ACCDD-82FA-D332-64A0-9E394D33F835}"/>
              </a:ext>
            </a:extLst>
          </p:cNvPr>
          <p:cNvSpPr txBox="1"/>
          <p:nvPr/>
        </p:nvSpPr>
        <p:spPr>
          <a:xfrm>
            <a:off x="4307850" y="2000520"/>
            <a:ext cx="4328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Use o número correspondente do teclado numérico para mover a câmera ao longo do slide;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BBA49A45-C515-7EB3-348B-1BFE9F5128EB}"/>
              </a:ext>
            </a:extLst>
          </p:cNvPr>
          <p:cNvSpPr/>
          <p:nvPr/>
        </p:nvSpPr>
        <p:spPr>
          <a:xfrm>
            <a:off x="7464268" y="1025809"/>
            <a:ext cx="4397646" cy="600069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F10673E-276A-FC45-0405-D347582CB9E1}"/>
              </a:ext>
            </a:extLst>
          </p:cNvPr>
          <p:cNvSpPr txBox="1"/>
          <p:nvPr/>
        </p:nvSpPr>
        <p:spPr>
          <a:xfrm>
            <a:off x="7532954" y="1082497"/>
            <a:ext cx="4328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Este é o efeito Ken Burns!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B13AA3-6498-110F-A691-C39D4F8EDC3B}"/>
              </a:ext>
            </a:extLst>
          </p:cNvPr>
          <p:cNvSpPr txBox="1"/>
          <p:nvPr/>
        </p:nvSpPr>
        <p:spPr>
          <a:xfrm>
            <a:off x="9018255" y="1466676"/>
            <a:ext cx="30168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75581D6A-C680-D248-E6C3-CC12ECA97F2E}"/>
              </a:ext>
            </a:extLst>
          </p:cNvPr>
          <p:cNvSpPr/>
          <p:nvPr/>
        </p:nvSpPr>
        <p:spPr>
          <a:xfrm>
            <a:off x="6937673" y="5341952"/>
            <a:ext cx="4697897" cy="1498501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8D50A99-33ED-A94C-2AA3-F5A14964FC11}"/>
              </a:ext>
            </a:extLst>
          </p:cNvPr>
          <p:cNvSpPr txBox="1"/>
          <p:nvPr/>
        </p:nvSpPr>
        <p:spPr>
          <a:xfrm>
            <a:off x="7184296" y="5598695"/>
            <a:ext cx="4328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Este efeito também lembra alguns desenhos animados antigos!!! </a:t>
            </a:r>
          </a:p>
        </p:txBody>
      </p:sp>
    </p:spTree>
    <p:extLst>
      <p:ext uri="{BB962C8B-B14F-4D97-AF65-F5344CB8AC3E}">
        <p14:creationId xmlns:p14="http://schemas.microsoft.com/office/powerpoint/2010/main" val="174847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A4586B1A-2FD1-C88C-0A39-A8FB4C77892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9637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18110" rIns="18000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930"/>
              </a:spcBef>
            </a:pPr>
            <a:r>
              <a:rPr lang="pt-BR" b="1" dirty="0">
                <a:solidFill>
                  <a:srgbClr val="FFFF00"/>
                </a:solidFill>
                <a:latin typeface="+mn-lt"/>
              </a:rPr>
              <a:t>Efeito </a:t>
            </a:r>
            <a:r>
              <a:rPr lang="pt-BR" b="1" dirty="0" err="1">
                <a:solidFill>
                  <a:srgbClr val="FFFF00"/>
                </a:solidFill>
                <a:latin typeface="+mn-lt"/>
              </a:rPr>
              <a:t>Parallax</a:t>
            </a:r>
            <a:endParaRPr lang="pt-BR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Imagem 3" descr="Homem de terno e gravata tirando foto no escuro&#10;&#10;Descrição gerada automaticamente com confiança média">
            <a:extLst>
              <a:ext uri="{FF2B5EF4-FFF2-40B4-BE49-F238E27FC236}">
                <a16:creationId xmlns:a16="http://schemas.microsoft.com/office/drawing/2014/main" id="{CA8EC78A-6C77-30B1-A907-57D1947417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8" t="4996" r="33356"/>
          <a:stretch/>
        </p:blipFill>
        <p:spPr>
          <a:xfrm>
            <a:off x="1967915" y="920005"/>
            <a:ext cx="2029927" cy="5642788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499D3B85-9BD6-E9EB-741F-D6F1B2CE64BA}"/>
              </a:ext>
            </a:extLst>
          </p:cNvPr>
          <p:cNvSpPr/>
          <p:nvPr/>
        </p:nvSpPr>
        <p:spPr>
          <a:xfrm>
            <a:off x="6181218" y="893678"/>
            <a:ext cx="5915246" cy="2535322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3200" dirty="0"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F659C81-9634-AA3F-1329-BFC494A4262B}"/>
              </a:ext>
            </a:extLst>
          </p:cNvPr>
          <p:cNvSpPr txBox="1"/>
          <p:nvPr/>
        </p:nvSpPr>
        <p:spPr>
          <a:xfrm>
            <a:off x="6249905" y="950366"/>
            <a:ext cx="57628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Ao movimentar a câmera perceba como o avatar ao lado se destaca do fundo;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Para que o efeito </a:t>
            </a:r>
            <a:r>
              <a:rPr lang="pt-BR" sz="2000" dirty="0" err="1">
                <a:solidFill>
                  <a:schemeClr val="bg1"/>
                </a:solidFill>
              </a:rPr>
              <a:t>parallax</a:t>
            </a:r>
            <a:r>
              <a:rPr lang="pt-BR" sz="2000" dirty="0">
                <a:solidFill>
                  <a:schemeClr val="bg1"/>
                </a:solidFill>
              </a:rPr>
              <a:t> funcione, é preciso haver espaços transparentes no slide;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O processo de importação automático do HyperCube4x remove mantém as áreas não utilizadas do slide transparentes; 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5B0BC0F-CED4-3356-1B37-AC7A9F6AC418}"/>
              </a:ext>
            </a:extLst>
          </p:cNvPr>
          <p:cNvSpPr/>
          <p:nvPr/>
        </p:nvSpPr>
        <p:spPr>
          <a:xfrm>
            <a:off x="6308237" y="4431522"/>
            <a:ext cx="5704514" cy="1492107"/>
          </a:xfrm>
          <a:custGeom>
            <a:avLst/>
            <a:gdLst/>
            <a:ahLst/>
            <a:cxnLst/>
            <a:rect l="l" t="t" r="r" b="b"/>
            <a:pathLst>
              <a:path w="7544434" h="4083684">
                <a:moveTo>
                  <a:pt x="7477002" y="4083237"/>
                </a:moveTo>
                <a:lnTo>
                  <a:pt x="66983" y="4083237"/>
                </a:lnTo>
                <a:lnTo>
                  <a:pt x="40946" y="4077956"/>
                </a:lnTo>
                <a:lnTo>
                  <a:pt x="19650" y="4063566"/>
                </a:lnTo>
                <a:lnTo>
                  <a:pt x="5275" y="4042248"/>
                </a:lnTo>
                <a:lnTo>
                  <a:pt x="0" y="4016183"/>
                </a:lnTo>
                <a:lnTo>
                  <a:pt x="0" y="67054"/>
                </a:lnTo>
                <a:lnTo>
                  <a:pt x="5275" y="40989"/>
                </a:lnTo>
                <a:lnTo>
                  <a:pt x="19650" y="19671"/>
                </a:lnTo>
                <a:lnTo>
                  <a:pt x="40946" y="5281"/>
                </a:lnTo>
                <a:lnTo>
                  <a:pt x="66983" y="0"/>
                </a:lnTo>
                <a:lnTo>
                  <a:pt x="7477002" y="0"/>
                </a:lnTo>
                <a:lnTo>
                  <a:pt x="7503039" y="5281"/>
                </a:lnTo>
                <a:lnTo>
                  <a:pt x="7524334" y="19671"/>
                </a:lnTo>
                <a:lnTo>
                  <a:pt x="7538709" y="40989"/>
                </a:lnTo>
                <a:lnTo>
                  <a:pt x="7543985" y="67054"/>
                </a:lnTo>
                <a:lnTo>
                  <a:pt x="7543985" y="4016183"/>
                </a:lnTo>
                <a:lnTo>
                  <a:pt x="7538709" y="4042248"/>
                </a:lnTo>
                <a:lnTo>
                  <a:pt x="7524334" y="4063566"/>
                </a:lnTo>
                <a:lnTo>
                  <a:pt x="7503039" y="4077956"/>
                </a:lnTo>
                <a:lnTo>
                  <a:pt x="7477002" y="40832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endParaRPr lang="pt-BR" sz="4400" dirty="0">
              <a:latin typeface="+mj-lt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0E96033-090C-526C-0B68-96D9CA4E1280}"/>
              </a:ext>
            </a:extLst>
          </p:cNvPr>
          <p:cNvSpPr txBox="1"/>
          <p:nvPr/>
        </p:nvSpPr>
        <p:spPr>
          <a:xfrm>
            <a:off x="6400516" y="4578423"/>
            <a:ext cx="5519955" cy="12380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tabLst>
                <a:tab pos="10281920" algn="l"/>
              </a:tabLst>
            </a:pPr>
            <a:r>
              <a:rPr lang="pt-BR" sz="2800" b="1" dirty="0">
                <a:solidFill>
                  <a:schemeClr val="tx2"/>
                </a:solidFill>
                <a:cs typeface="Microsoft Sans Serif"/>
              </a:rPr>
              <a:t>Parece aquelas transparências antigas...</a:t>
            </a:r>
          </a:p>
        </p:txBody>
      </p:sp>
    </p:spTree>
    <p:extLst>
      <p:ext uri="{BB962C8B-B14F-4D97-AF65-F5344CB8AC3E}">
        <p14:creationId xmlns:p14="http://schemas.microsoft.com/office/powerpoint/2010/main" val="282232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671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Amasis MT Pro Black</vt:lpstr>
      <vt:lpstr>Arial</vt:lpstr>
      <vt:lpstr>Calibri</vt:lpstr>
      <vt:lpstr>Calibri Light</vt:lpstr>
      <vt:lpstr>Segoe UI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Lima</dc:creator>
  <cp:lastModifiedBy>Alessandro Lima</cp:lastModifiedBy>
  <cp:revision>42</cp:revision>
  <dcterms:created xsi:type="dcterms:W3CDTF">2022-07-07T20:10:15Z</dcterms:created>
  <dcterms:modified xsi:type="dcterms:W3CDTF">2022-07-08T20:50:07Z</dcterms:modified>
</cp:coreProperties>
</file>